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56" r:id="rId4"/>
    <p:sldId id="260" r:id="rId5"/>
    <p:sldId id="263" r:id="rId6"/>
  </p:sldIdLst>
  <p:sldSz cx="9144000" cy="6858000" type="screen4x3"/>
  <p:notesSz cx="7099300" cy="10223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nchev" initials="M" lastIdx="1" clrIdx="0">
    <p:extLst>
      <p:ext uri="{19B8F6BF-5375-455C-9EA6-DF929625EA0E}">
        <p15:presenceInfo xmlns:p15="http://schemas.microsoft.com/office/powerpoint/2012/main" userId="MGanche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xmlns="" id="{2A2C95A9-3404-4784-B4D0-DD2983A85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B6F43148-B78A-49E0-AB33-9B920CBF84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r">
              <a:defRPr sz="1400"/>
            </a:lvl1pPr>
          </a:lstStyle>
          <a:p>
            <a:fld id="{5EAD7681-F1EE-4E5B-8FF5-75FAA9F75F92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D295DA7A-50D3-428F-8630-FD813D312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01300021-EDE4-43FC-A1BC-844E80A45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r">
              <a:defRPr sz="1400"/>
            </a:lvl1pPr>
          </a:lstStyle>
          <a:p>
            <a:fld id="{9DD2F74E-B43D-4C7C-AF32-28C8F638CC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61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172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r">
              <a:defRPr sz="1400"/>
            </a:lvl1pPr>
          </a:lstStyle>
          <a:p>
            <a:fld id="{8BCF602D-74C5-437E-A055-E422B538358C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110" tIns="52555" rIns="105110" bIns="52555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19313"/>
            <a:ext cx="5679440" cy="4026250"/>
          </a:xfrm>
          <a:prstGeom prst="rect">
            <a:avLst/>
          </a:prstGeom>
        </p:spPr>
        <p:txBody>
          <a:bodyPr vert="horz" lIns="105110" tIns="52555" rIns="105110" bIns="5255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172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r">
              <a:defRPr sz="1400"/>
            </a:lvl1pPr>
          </a:lstStyle>
          <a:p>
            <a:fld id="{1DC3A5BA-FABC-4551-BC8B-A91CF617EB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3A5BA-FABC-4551-BC8B-A91CF617EB5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287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6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4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85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4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3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0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B93-67A8-43CC-9AE3-F7965E3362DA}" type="datetimeFigureOut">
              <a:rPr lang="el-GR" smtClean="0"/>
              <a:t>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5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smatosgroup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hyperlink" Target="https://www.vestas.com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11" Type="http://schemas.openxmlformats.org/officeDocument/2006/relationships/image" Target="../media/image13.jp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2674923/admin/updates/" TargetMode="External"/><Relationship Id="rId13" Type="http://schemas.openxmlformats.org/officeDocument/2006/relationships/image" Target="../media/image20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7.png"/><Relationship Id="rId12" Type="http://schemas.openxmlformats.org/officeDocument/2006/relationships/hyperlink" Target="http://www.wwpc.eu.com/member/cosmatos-shipping-services-sa/" TargetMode="External"/><Relationship Id="rId17" Type="http://schemas.openxmlformats.org/officeDocument/2006/relationships/image" Target="../media/image22.jpeg"/><Relationship Id="rId2" Type="http://schemas.openxmlformats.org/officeDocument/2006/relationships/video" Target="https://www.youtube.com/embed/FEnT8Gdsy0A" TargetMode="External"/><Relationship Id="rId16" Type="http://schemas.openxmlformats.org/officeDocument/2006/relationships/image" Target="../media/image21.jpeg"/><Relationship Id="rId1" Type="http://schemas.openxmlformats.org/officeDocument/2006/relationships/video" Target="https://www.youtube.com/embed/zLO86-XcVB8" TargetMode="External"/><Relationship Id="rId6" Type="http://schemas.openxmlformats.org/officeDocument/2006/relationships/hyperlink" Target="https://www.facebook.com/Holleman-Bulgaria-Ltd-&#1061;&#1086;&#1083;&#1083;&#1077;&#1084;&#1072;&#1085;-&#1041;&#1098;&#1083;&#1075;&#1072;&#1088;&#1080;&#1103;-&#1054;&#1054;&#1044;-132070870229959/?ref=bookmarks" TargetMode="External"/><Relationship Id="rId11" Type="http://schemas.openxmlformats.org/officeDocument/2006/relationships/image" Target="../media/image19.png"/><Relationship Id="rId5" Type="http://schemas.openxmlformats.org/officeDocument/2006/relationships/image" Target="../media/image16.jpeg"/><Relationship Id="rId15" Type="http://schemas.openxmlformats.org/officeDocument/2006/relationships/image" Target="../media/image4.jpeg"/><Relationship Id="rId10" Type="http://schemas.openxmlformats.org/officeDocument/2006/relationships/hyperlink" Target="https://www.youtube.com/channel/UCyHU0vwccGguWZ3SICNCssg" TargetMode="External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18.png"/><Relationship Id="rId14" Type="http://schemas.openxmlformats.org/officeDocument/2006/relationships/hyperlink" Target="https://youtu.be/gSRmMcMAfz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84784"/>
            <a:ext cx="583264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Εικόνα 24">
            <a:extLst>
              <a:ext uri="{FF2B5EF4-FFF2-40B4-BE49-F238E27FC236}">
                <a16:creationId xmlns:a16="http://schemas.microsoft.com/office/drawing/2014/main" xmlns="" id="{7A51DFD3-BCE9-44CC-B122-E9004E55B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xmlns="" id="{6368650A-47E9-45F9-8E61-FEA5241E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40329"/>
              </p:ext>
            </p:extLst>
          </p:nvPr>
        </p:nvGraphicFramePr>
        <p:xfrm>
          <a:off x="3207600" y="1512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Holleman Bulgaria OOD </a:t>
                      </a:r>
                      <a:endParaRPr lang="el-GR" sz="2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xmlns="" id="{D8A7420F-FDD4-4599-A82C-DD95C866A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42247"/>
              </p:ext>
            </p:extLst>
          </p:nvPr>
        </p:nvGraphicFramePr>
        <p:xfrm>
          <a:off x="3207600" y="2383200"/>
          <a:ext cx="5936400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Mladen Ganchev 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/ Managing Director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+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359 82 842886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M:+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359 88 6211715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Mladen_Ganchev@holleman.bg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xmlns="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31372"/>
              </p:ext>
            </p:extLst>
          </p:nvPr>
        </p:nvGraphicFramePr>
        <p:xfrm>
          <a:off x="3207600" y="4176000"/>
          <a:ext cx="5936400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Lyubomir Mihaylov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+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359 82 842886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M:+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359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88 //90711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info@holleman.bg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xmlns="" id="{0B2332EE-396B-4AE5-B413-2954BFE96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30005"/>
              </p:ext>
            </p:extLst>
          </p:nvPr>
        </p:nvGraphicFramePr>
        <p:xfrm>
          <a:off x="3207600" y="6354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/>
                        </a:rPr>
                        <a:t>www.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holleman.bg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sp>
        <p:nvSpPr>
          <p:cNvPr id="11" name="Τίτλος 1">
            <a:extLst>
              <a:ext uri="{FF2B5EF4-FFF2-40B4-BE49-F238E27FC236}">
                <a16:creationId xmlns:a16="http://schemas.microsoft.com/office/drawing/2014/main" xmlns="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BULGARIA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476" y="37886"/>
            <a:ext cx="1671259" cy="143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5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3" y="1494204"/>
            <a:ext cx="6156175" cy="536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Υπότιτλος 2"/>
          <p:cNvSpPr txBox="1">
            <a:spLocks/>
          </p:cNvSpPr>
          <p:nvPr/>
        </p:nvSpPr>
        <p:spPr>
          <a:xfrm>
            <a:off x="3066091" y="1503626"/>
            <a:ext cx="5744023" cy="49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</p:txBody>
      </p:sp>
      <p:sp>
        <p:nvSpPr>
          <p:cNvPr id="12" name="Υπότιτλος 2"/>
          <p:cNvSpPr txBox="1">
            <a:spLocks/>
          </p:cNvSpPr>
          <p:nvPr/>
        </p:nvSpPr>
        <p:spPr>
          <a:xfrm>
            <a:off x="3066090" y="1503625"/>
            <a:ext cx="6077909" cy="534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l-GR" sz="2400" dirty="0"/>
          </a:p>
        </p:txBody>
      </p:sp>
      <p:pic>
        <p:nvPicPr>
          <p:cNvPr id="29" name="Εικόνα 28">
            <a:extLst>
              <a:ext uri="{FF2B5EF4-FFF2-40B4-BE49-F238E27FC236}">
                <a16:creationId xmlns:a16="http://schemas.microsoft.com/office/drawing/2014/main" xmlns="" id="{2F1776F6-59C3-4F25-AA95-44CFE5AC2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xmlns="" id="{06A7B595-5DDB-4D93-A21B-C4EF636B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32604"/>
              </p:ext>
            </p:extLst>
          </p:nvPr>
        </p:nvGraphicFramePr>
        <p:xfrm>
          <a:off x="3207600" y="1530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Truck equipment owner / River transports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xmlns="" id="{61922D1B-4981-461B-8431-048F24650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50423"/>
              </p:ext>
            </p:extLst>
          </p:nvPr>
        </p:nvGraphicFramePr>
        <p:xfrm>
          <a:off x="3207600" y="2422800"/>
          <a:ext cx="5936400" cy="1996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Wind power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Mining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Military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Machinery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Agriculture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xmlns="" id="{02620F2B-630A-4F5A-B22C-06244DA3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52435"/>
              </p:ext>
            </p:extLst>
          </p:nvPr>
        </p:nvGraphicFramePr>
        <p:xfrm>
          <a:off x="3207600" y="6336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 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Bulgaria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:a16="http://schemas.microsoft.com/office/drawing/2014/main" xmlns="" id="{14C52A23-22CF-4955-8106-2AC759554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25602"/>
              </p:ext>
            </p:extLst>
          </p:nvPr>
        </p:nvGraphicFramePr>
        <p:xfrm>
          <a:off x="3207600" y="50688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Europe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sp>
        <p:nvSpPr>
          <p:cNvPr id="15" name="Τίτλος 1">
            <a:extLst>
              <a:ext uri="{FF2B5EF4-FFF2-40B4-BE49-F238E27FC236}">
                <a16:creationId xmlns:a16="http://schemas.microsoft.com/office/drawing/2014/main" xmlns="" id="{A2708558-8681-4752-B3E9-8CA672D09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BULGARIA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THLG member since 2013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868" y="53102"/>
            <a:ext cx="1664130" cy="142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94205"/>
            <a:ext cx="5832648" cy="415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Υπότιτλος 2"/>
          <p:cNvSpPr txBox="1">
            <a:spLocks/>
          </p:cNvSpPr>
          <p:nvPr/>
        </p:nvSpPr>
        <p:spPr>
          <a:xfrm>
            <a:off x="3066091" y="2214284"/>
            <a:ext cx="5744023" cy="4167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 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8DF42225-10AB-4BD4-BED1-415A8F92F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pic>
        <p:nvPicPr>
          <p:cNvPr id="8" name="Picture 5">
            <a:hlinkClick r:id="rId3"/>
            <a:extLst>
              <a:ext uri="{FF2B5EF4-FFF2-40B4-BE49-F238E27FC236}">
                <a16:creationId xmlns:a16="http://schemas.microsoft.com/office/drawing/2014/main" xmlns="" id="{C0C31C74-FADF-48D4-9AF8-3E819174E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7608"/>
            <a:ext cx="1686694" cy="5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Τίτλος 1">
            <a:extLst>
              <a:ext uri="{FF2B5EF4-FFF2-40B4-BE49-F238E27FC236}">
                <a16:creationId xmlns:a16="http://schemas.microsoft.com/office/drawing/2014/main" xmlns="" id="{E551E088-8074-403F-86AA-0C23862C4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BULGARIA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275" y="47870"/>
            <a:ext cx="1675725" cy="14369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817" y="2182985"/>
            <a:ext cx="1933575" cy="3714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037" y="2972952"/>
            <a:ext cx="3125606" cy="5982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93072"/>
            <a:ext cx="2113802" cy="15883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583122"/>
            <a:ext cx="1971675" cy="6667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4311040"/>
            <a:ext cx="1525971" cy="11444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896" y="2957809"/>
            <a:ext cx="3491531" cy="70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8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3F847B47-150C-4843-A28E-2F3CA0943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xmlns="" id="{4ED60556-6322-4AC1-88E6-B62CD2B79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627075"/>
              </p:ext>
            </p:extLst>
          </p:nvPr>
        </p:nvGraphicFramePr>
        <p:xfrm>
          <a:off x="3207600" y="1512000"/>
          <a:ext cx="5936400" cy="5044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International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Road Transport</a:t>
                      </a:r>
                      <a:endParaRPr lang="en-US" sz="25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National Road Transport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Port 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operations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Ship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brokerage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 planning, management and execution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Customs Formalities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Warehousing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LCL/FCL</a:t>
                      </a: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l-GR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sp>
        <p:nvSpPr>
          <p:cNvPr id="12" name="Τίτλος 1">
            <a:extLst>
              <a:ext uri="{FF2B5EF4-FFF2-40B4-BE49-F238E27FC236}">
                <a16:creationId xmlns:a16="http://schemas.microsoft.com/office/drawing/2014/main" xmlns="" id="{6D11C970-3E8A-4AED-9024-7B2A10147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BULGARIA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2" y="55499"/>
            <a:ext cx="1666828" cy="142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97256477-E172-462E-8F1C-9687F38943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" y="10716"/>
            <a:ext cx="9144000" cy="6845046"/>
          </a:xfrm>
          <a:prstGeom prst="rect">
            <a:avLst/>
          </a:prstGeom>
        </p:spPr>
      </p:pic>
      <p:sp>
        <p:nvSpPr>
          <p:cNvPr id="12" name="Τίτλος 1">
            <a:extLst>
              <a:ext uri="{FF2B5EF4-FFF2-40B4-BE49-F238E27FC236}">
                <a16:creationId xmlns:a16="http://schemas.microsoft.com/office/drawing/2014/main" xmlns="" id="{DDE9E259-1C2D-445D-A3F5-AE57E72FF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BULGARIA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4F1DC0C-4735-460E-B115-40FFA03A575F}"/>
              </a:ext>
            </a:extLst>
          </p:cNvPr>
          <p:cNvSpPr txBox="1"/>
          <p:nvPr/>
        </p:nvSpPr>
        <p:spPr>
          <a:xfrm>
            <a:off x="5214338" y="2202429"/>
            <a:ext cx="255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Join us on social media</a:t>
            </a:r>
            <a:endParaRPr lang="en-US" sz="2000" dirty="0"/>
          </a:p>
        </p:txBody>
      </p:sp>
      <p:pic>
        <p:nvPicPr>
          <p:cNvPr id="4" name="Εικόνα 3">
            <a:hlinkClick r:id="rId6"/>
            <a:extLst>
              <a:ext uri="{FF2B5EF4-FFF2-40B4-BE49-F238E27FC236}">
                <a16:creationId xmlns:a16="http://schemas.microsoft.com/office/drawing/2014/main" xmlns="" id="{E3D2B094-6F0B-4767-A606-EFE8D1407C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999" y="2695141"/>
            <a:ext cx="396000" cy="396000"/>
          </a:xfrm>
          <a:prstGeom prst="rect">
            <a:avLst/>
          </a:prstGeom>
        </p:spPr>
      </p:pic>
      <p:pic>
        <p:nvPicPr>
          <p:cNvPr id="9" name="Εικόνα 8">
            <a:hlinkClick r:id="rId8"/>
            <a:extLst>
              <a:ext uri="{FF2B5EF4-FFF2-40B4-BE49-F238E27FC236}">
                <a16:creationId xmlns:a16="http://schemas.microsoft.com/office/drawing/2014/main" xmlns="" id="{E07CABEC-5654-42F3-A8E1-CB0D4B1EBB6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774" y="2695141"/>
            <a:ext cx="435272" cy="396000"/>
          </a:xfrm>
          <a:prstGeom prst="rect">
            <a:avLst/>
          </a:prstGeom>
        </p:spPr>
      </p:pic>
      <p:pic>
        <p:nvPicPr>
          <p:cNvPr id="13" name="Εικόνα 12">
            <a:hlinkClick r:id="rId10"/>
            <a:extLst>
              <a:ext uri="{FF2B5EF4-FFF2-40B4-BE49-F238E27FC236}">
                <a16:creationId xmlns:a16="http://schemas.microsoft.com/office/drawing/2014/main" xmlns="" id="{29B7230B-47D4-444D-B2E9-5E09FBA722B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53" y="2673541"/>
            <a:ext cx="439200" cy="43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in other Groups:</a:t>
            </a:r>
            <a:endParaRPr lang="el-G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5607016"/>
            <a:ext cx="922815" cy="72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Ορθογώνιο 24">
            <a:hlinkClick r:id="rId14"/>
            <a:extLst>
              <a:ext uri="{FF2B5EF4-FFF2-40B4-BE49-F238E27FC236}">
                <a16:creationId xmlns:a16="http://schemas.microsoft.com/office/drawing/2014/main" xmlns="" id="{BC78FC09-C99D-41CB-B8D2-205340828FC3}"/>
              </a:ext>
            </a:extLst>
          </p:cNvPr>
          <p:cNvSpPr/>
          <p:nvPr/>
        </p:nvSpPr>
        <p:spPr>
          <a:xfrm>
            <a:off x="3094753" y="3062203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b="1" dirty="0">
              <a:solidFill>
                <a:srgbClr val="376092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114" y="53460"/>
            <a:ext cx="1661886" cy="1425047"/>
          </a:xfrm>
          <a:prstGeom prst="rect">
            <a:avLst/>
          </a:prstGeom>
        </p:spPr>
      </p:pic>
      <p:pic>
        <p:nvPicPr>
          <p:cNvPr id="28" name="zLO86-XcVB8"/>
          <p:cNvPicPr>
            <a:picLocks noRot="1" noChangeAspect="1"/>
          </p:cNvPicPr>
          <p:nvPr>
            <a:videoFile r:link="rId1"/>
          </p:nvPr>
        </p:nvPicPr>
        <p:blipFill>
          <a:blip r:embed="rId16"/>
          <a:stretch>
            <a:fillRect/>
          </a:stretch>
        </p:blipFill>
        <p:spPr>
          <a:xfrm>
            <a:off x="151563" y="2230443"/>
            <a:ext cx="1478684" cy="831760"/>
          </a:xfrm>
          <a:prstGeom prst="rect">
            <a:avLst/>
          </a:prstGeom>
        </p:spPr>
      </p:pic>
      <p:pic>
        <p:nvPicPr>
          <p:cNvPr id="30" name="FEnT8Gdsy0A"/>
          <p:cNvPicPr>
            <a:picLocks noRot="1" noChangeAspect="1"/>
          </p:cNvPicPr>
          <p:nvPr>
            <a:videoFile r:link="rId2"/>
          </p:nvPr>
        </p:nvPicPr>
        <p:blipFill>
          <a:blip r:embed="rId17"/>
          <a:stretch>
            <a:fillRect/>
          </a:stretch>
        </p:blipFill>
        <p:spPr>
          <a:xfrm>
            <a:off x="2036695" y="2228711"/>
            <a:ext cx="1536079" cy="86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2107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93</Words>
  <Application>Microsoft Office PowerPoint</Application>
  <PresentationFormat>On-screen Show (4:3)</PresentationFormat>
  <Paragraphs>44</Paragraphs>
  <Slides>5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Θέμα του Office</vt:lpstr>
      <vt:lpstr>BULGARIA THLG member since 2013</vt:lpstr>
      <vt:lpstr>BULGARIA THLG member since 2013</vt:lpstr>
      <vt:lpstr>BULGARIA THLG member since 2013</vt:lpstr>
      <vt:lpstr>BULGARIA THLG member since 2013</vt:lpstr>
      <vt:lpstr>BULGARIA THLG member since 2013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Profile THLG member since 2006</dc:title>
  <dc:creator>user</dc:creator>
  <cp:lastModifiedBy>MGanchev</cp:lastModifiedBy>
  <cp:revision>69</cp:revision>
  <cp:lastPrinted>2018-03-23T12:48:57Z</cp:lastPrinted>
  <dcterms:created xsi:type="dcterms:W3CDTF">2017-11-25T11:32:26Z</dcterms:created>
  <dcterms:modified xsi:type="dcterms:W3CDTF">2018-04-03T13:15:41Z</dcterms:modified>
</cp:coreProperties>
</file>