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56" r:id="rId4"/>
    <p:sldId id="260" r:id="rId5"/>
    <p:sldId id="261" r:id="rId6"/>
  </p:sldIdLst>
  <p:sldSz cx="9144000" cy="6858000" type="screen4x3"/>
  <p:notesSz cx="7099300" cy="10223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760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Φωτεινό στυ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4" d="100"/>
          <a:sy n="104" d="100"/>
        </p:scale>
        <p:origin x="-182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="" xmlns:a16="http://schemas.microsoft.com/office/drawing/2014/main" id="{2A2C95A9-3404-4784-B4D0-DD2983A85D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6" cy="512764"/>
          </a:xfrm>
          <a:prstGeom prst="rect">
            <a:avLst/>
          </a:prstGeom>
        </p:spPr>
        <p:txBody>
          <a:bodyPr vert="horz" lIns="105202" tIns="52601" rIns="105202" bIns="52601" rtlCol="0"/>
          <a:lstStyle>
            <a:lvl1pPr algn="l">
              <a:defRPr sz="14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B6F43148-B78A-49E0-AB33-9B920CBF84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1"/>
            <a:ext cx="3076576" cy="512764"/>
          </a:xfrm>
          <a:prstGeom prst="rect">
            <a:avLst/>
          </a:prstGeom>
        </p:spPr>
        <p:txBody>
          <a:bodyPr vert="horz" lIns="105202" tIns="52601" rIns="105202" bIns="52601" rtlCol="0"/>
          <a:lstStyle>
            <a:lvl1pPr algn="r">
              <a:defRPr sz="1400"/>
            </a:lvl1pPr>
          </a:lstStyle>
          <a:p>
            <a:fld id="{5EAD7681-F1EE-4E5B-8FF5-75FAA9F75F92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295DA7A-50D3-428F-8630-FD813D3128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0742"/>
            <a:ext cx="3076576" cy="512761"/>
          </a:xfrm>
          <a:prstGeom prst="rect">
            <a:avLst/>
          </a:prstGeom>
        </p:spPr>
        <p:txBody>
          <a:bodyPr vert="horz" lIns="105202" tIns="52601" rIns="105202" bIns="52601" rtlCol="0" anchor="b"/>
          <a:lstStyle>
            <a:lvl1pPr algn="l">
              <a:defRPr sz="14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01300021-EDE4-43FC-A1BC-844E80A455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10742"/>
            <a:ext cx="3076576" cy="512761"/>
          </a:xfrm>
          <a:prstGeom prst="rect">
            <a:avLst/>
          </a:prstGeom>
        </p:spPr>
        <p:txBody>
          <a:bodyPr vert="horz" lIns="105202" tIns="52601" rIns="105202" bIns="52601" rtlCol="0" anchor="b"/>
          <a:lstStyle>
            <a:lvl1pPr algn="r">
              <a:defRPr sz="1400"/>
            </a:lvl1pPr>
          </a:lstStyle>
          <a:p>
            <a:fld id="{9DD2F74E-B43D-4C7C-AF32-28C8F638CCB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54610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922"/>
          </a:xfrm>
          <a:prstGeom prst="rect">
            <a:avLst/>
          </a:prstGeom>
        </p:spPr>
        <p:txBody>
          <a:bodyPr vert="horz" lIns="105110" tIns="52555" rIns="105110" bIns="52555" rtlCol="0"/>
          <a:lstStyle>
            <a:lvl1pPr algn="l">
              <a:defRPr sz="14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021172" y="1"/>
            <a:ext cx="3076363" cy="511922"/>
          </a:xfrm>
          <a:prstGeom prst="rect">
            <a:avLst/>
          </a:prstGeom>
        </p:spPr>
        <p:txBody>
          <a:bodyPr vert="horz" lIns="105110" tIns="52555" rIns="105110" bIns="52555" rtlCol="0"/>
          <a:lstStyle>
            <a:lvl1pPr algn="r">
              <a:defRPr sz="1400"/>
            </a:lvl1pPr>
          </a:lstStyle>
          <a:p>
            <a:fld id="{8BCF602D-74C5-437E-A055-E422B538358C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7938"/>
            <a:ext cx="4600575" cy="3451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110" tIns="52555" rIns="105110" bIns="52555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9930" y="4919313"/>
            <a:ext cx="5679440" cy="4026250"/>
          </a:xfrm>
          <a:prstGeom prst="rect">
            <a:avLst/>
          </a:prstGeom>
        </p:spPr>
        <p:txBody>
          <a:bodyPr vert="horz" lIns="105110" tIns="52555" rIns="105110" bIns="52555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1" y="9711578"/>
            <a:ext cx="3076363" cy="511922"/>
          </a:xfrm>
          <a:prstGeom prst="rect">
            <a:avLst/>
          </a:prstGeom>
        </p:spPr>
        <p:txBody>
          <a:bodyPr vert="horz" lIns="105110" tIns="52555" rIns="105110" bIns="52555" rtlCol="0" anchor="b"/>
          <a:lstStyle>
            <a:lvl1pPr algn="l">
              <a:defRPr sz="14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021172" y="9711578"/>
            <a:ext cx="3076363" cy="511922"/>
          </a:xfrm>
          <a:prstGeom prst="rect">
            <a:avLst/>
          </a:prstGeom>
        </p:spPr>
        <p:txBody>
          <a:bodyPr vert="horz" lIns="105110" tIns="52555" rIns="105110" bIns="52555" rtlCol="0" anchor="b"/>
          <a:lstStyle>
            <a:lvl1pPr algn="r">
              <a:defRPr sz="1400"/>
            </a:lvl1pPr>
          </a:lstStyle>
          <a:p>
            <a:fld id="{1DC3A5BA-FABC-4551-BC8B-A91CF617EB5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917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3A5BA-FABC-4551-BC8B-A91CF617EB5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1002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3165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041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8810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5285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972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648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6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5032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988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3500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5184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2B93-67A8-43CC-9AE3-F7965E3362DA}" type="datetimeFigureOut">
              <a:rPr lang="el-GR" smtClean="0"/>
              <a:pPr/>
              <a:t>17/2/2020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95706-456A-40B5-92A5-D4492244B75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0550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wan@mfctransport.com" TargetMode="External"/><Relationship Id="rId7" Type="http://schemas.openxmlformats.org/officeDocument/2006/relationships/hyperlink" Target="mailto:vinod.padmanabhan@mfctransport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mfctransport.com/" TargetMode="External"/><Relationship Id="rId4" Type="http://schemas.openxmlformats.org/officeDocument/2006/relationships/hyperlink" Target="mailto:Mayank.kaushal@mfctranspor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cid:image001.gif@01CE4C16.EF6C3280" TargetMode="External"/><Relationship Id="rId13" Type="http://schemas.openxmlformats.org/officeDocument/2006/relationships/image" Target="../media/image12.png"/><Relationship Id="rId18" Type="http://schemas.openxmlformats.org/officeDocument/2006/relationships/image" Target="../media/image17.gif"/><Relationship Id="rId3" Type="http://schemas.openxmlformats.org/officeDocument/2006/relationships/hyperlink" Target="http://www.siemensgamesa.com/en/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4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2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5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in/elisabeth-cosmatos-3a42b440/" TargetMode="External"/><Relationship Id="rId13" Type="http://schemas.openxmlformats.org/officeDocument/2006/relationships/image" Target="../media/image24.png"/><Relationship Id="rId18" Type="http://schemas.openxmlformats.org/officeDocument/2006/relationships/hyperlink" Target="http://www.google.co.in/url?sa=i&amp;rct=j&amp;q=&amp;esrc=s&amp;source=images&amp;cd=&amp;cad=rja&amp;uact=8&amp;ved=2ahUKEwib8ceAx9faAhUMuo8KHZuqA-8QjRx6BAgAEAU&amp;url=http://www.gpln.net/&amp;psig=AOvVaw0P0a_t_VSrFG-PMw9rhGym&amp;ust=1524818843327401" TargetMode="External"/><Relationship Id="rId3" Type="http://schemas.openxmlformats.org/officeDocument/2006/relationships/image" Target="../media/image20.jpeg"/><Relationship Id="rId21" Type="http://schemas.openxmlformats.org/officeDocument/2006/relationships/image" Target="../media/image28.jpeg"/><Relationship Id="rId7" Type="http://schemas.openxmlformats.org/officeDocument/2006/relationships/image" Target="../media/image21.png"/><Relationship Id="rId12" Type="http://schemas.openxmlformats.org/officeDocument/2006/relationships/hyperlink" Target="http://www.cosmatosgroup.com/blog/en/" TargetMode="External"/><Relationship Id="rId1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youtu.be/gSRmMcMAfzY" TargetMode="External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cosmatosgroup/" TargetMode="External"/><Relationship Id="rId11" Type="http://schemas.openxmlformats.org/officeDocument/2006/relationships/image" Target="../media/image23.png"/><Relationship Id="rId5" Type="http://schemas.openxmlformats.org/officeDocument/2006/relationships/hyperlink" Target="https://youtu.be/K4l7PRTWduk" TargetMode="External"/><Relationship Id="rId15" Type="http://schemas.openxmlformats.org/officeDocument/2006/relationships/image" Target="../media/image25.png"/><Relationship Id="rId10" Type="http://schemas.openxmlformats.org/officeDocument/2006/relationships/hyperlink" Target="https://www.youtube.com/watch?v=uEOXVbx0egI&amp;list=PL8LTZ9exkH_DquG-QR3o9qPfPJuDJPJYp" TargetMode="External"/><Relationship Id="rId19" Type="http://schemas.openxmlformats.org/officeDocument/2006/relationships/image" Target="../media/image26.gif"/><Relationship Id="rId4" Type="http://schemas.openxmlformats.org/officeDocument/2006/relationships/hyperlink" Target="https://youtu.be/gzgrjlXit4Y" TargetMode="External"/><Relationship Id="rId9" Type="http://schemas.openxmlformats.org/officeDocument/2006/relationships/image" Target="../media/image22.png"/><Relationship Id="rId14" Type="http://schemas.openxmlformats.org/officeDocument/2006/relationships/hyperlink" Target="http://www.cosmatosgroup.com/cosmatos/news-category/project-updates/" TargetMode="External"/><Relationship Id="rId22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2"/>
          <p:cNvSpPr txBox="1">
            <a:spLocks/>
          </p:cNvSpPr>
          <p:nvPr/>
        </p:nvSpPr>
        <p:spPr>
          <a:xfrm>
            <a:off x="2987824" y="1484784"/>
            <a:ext cx="5832648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Εικόνα 24">
            <a:extLst>
              <a:ext uri="{FF2B5EF4-FFF2-40B4-BE49-F238E27FC236}">
                <a16:creationId xmlns="" xmlns:a16="http://schemas.microsoft.com/office/drawing/2014/main" id="{7A51DFD3-BCE9-44CC-B122-E9004E55BA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graphicFrame>
        <p:nvGraphicFramePr>
          <p:cNvPr id="2" name="Πίνακας 1">
            <a:extLst>
              <a:ext uri="{FF2B5EF4-FFF2-40B4-BE49-F238E27FC236}">
                <a16:creationId xmlns="" xmlns:a16="http://schemas.microsoft.com/office/drawing/2014/main" id="{6368650A-47E9-45F9-8E61-FEA5241E0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4792524"/>
              </p:ext>
            </p:extLst>
          </p:nvPr>
        </p:nvGraphicFramePr>
        <p:xfrm>
          <a:off x="3207600" y="1512000"/>
          <a:ext cx="5936400" cy="472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MFC</a:t>
                      </a:r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Transport Private Limited</a:t>
                      </a:r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l-GR" sz="2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6" name="Πίνακας 5">
            <a:extLst>
              <a:ext uri="{FF2B5EF4-FFF2-40B4-BE49-F238E27FC236}">
                <a16:creationId xmlns="" xmlns:a16="http://schemas.microsoft.com/office/drawing/2014/main" id="{D8A7420F-FDD4-4599-A82C-DD95C866A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9735352"/>
              </p:ext>
            </p:extLst>
          </p:nvPr>
        </p:nvGraphicFramePr>
        <p:xfrm>
          <a:off x="1905000" y="2438400"/>
          <a:ext cx="5936400" cy="1615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1579200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Mr.</a:t>
                      </a:r>
                      <a:r>
                        <a:rPr lang="en-US" sz="20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Pawan </a:t>
                      </a:r>
                      <a:r>
                        <a:rPr lang="en-US" sz="2000" b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Agarwal</a:t>
                      </a: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Director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T: </a:t>
                      </a: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+91 22</a:t>
                      </a:r>
                      <a:r>
                        <a:rPr lang="en-US" sz="20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28795503</a:t>
                      </a: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:+91</a:t>
                      </a:r>
                      <a:r>
                        <a:rPr lang="en-US" sz="20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9820322077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20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hlinkClick r:id="rId3"/>
                        </a:rPr>
                        <a:t>pawan@mfctransport.com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8" name="Πίνακας 7">
            <a:extLst>
              <a:ext uri="{FF2B5EF4-FFF2-40B4-BE49-F238E27FC236}">
                <a16:creationId xmlns="" xmlns:a16="http://schemas.microsoft.com/office/drawing/2014/main" id="{EB3D713A-D61E-4CB8-8CF4-9AC7266A4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5921971"/>
              </p:ext>
            </p:extLst>
          </p:nvPr>
        </p:nvGraphicFramePr>
        <p:xfrm>
          <a:off x="1905000" y="4251960"/>
          <a:ext cx="3498000" cy="1386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980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Mr. </a:t>
                      </a:r>
                      <a:r>
                        <a:rPr lang="en-US" sz="17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Rajsekhar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7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Dey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b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Vice President -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Projects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T: 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+91 22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28795505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:+91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9819087133</a:t>
                      </a:r>
                      <a:endParaRPr lang="en-US" sz="1700" b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hlinkClick r:id="rId4"/>
                        </a:rPr>
                        <a:t>Mayank.kaushal@mfctransport.com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9" name="Πίνακας 8">
            <a:extLst>
              <a:ext uri="{FF2B5EF4-FFF2-40B4-BE49-F238E27FC236}">
                <a16:creationId xmlns="" xmlns:a16="http://schemas.microsoft.com/office/drawing/2014/main" id="{0B2332EE-396B-4AE5-B413-2954BFE96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3263916"/>
              </p:ext>
            </p:extLst>
          </p:nvPr>
        </p:nvGraphicFramePr>
        <p:xfrm>
          <a:off x="3207600" y="6354000"/>
          <a:ext cx="5936400" cy="472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hlinkClick r:id="rId5"/>
                        </a:rPr>
                        <a:t>www.mfctransport.com 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sp>
        <p:nvSpPr>
          <p:cNvPr id="11" name="Τίτλος 1">
            <a:extLst>
              <a:ext uri="{FF2B5EF4-FFF2-40B4-BE49-F238E27FC236}">
                <a16:creationId xmlns="" xmlns:a16="http://schemas.microsoft.com/office/drawing/2014/main" id="{21B3CAA3-F77B-48CA-8C2D-27249F63E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332656"/>
            <a:ext cx="3600400" cy="76724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THLG member since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Picture 2" descr="C:\Users\Lenovo\Desktop\Website Final Photos\MFC Logo_Final (2).jpg"/>
          <p:cNvPicPr>
            <a:picLocks noChangeAspect="1" noChangeArrowheads="1"/>
          </p:cNvPicPr>
          <p:nvPr/>
        </p:nvPicPr>
        <p:blipFill>
          <a:blip r:embed="rId6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7696200" y="228600"/>
            <a:ext cx="1095554" cy="983411"/>
          </a:xfrm>
          <a:prstGeom prst="rect">
            <a:avLst/>
          </a:prstGeom>
          <a:noFill/>
        </p:spPr>
      </p:pic>
      <p:graphicFrame>
        <p:nvGraphicFramePr>
          <p:cNvPr id="13" name="Πίνακας 7">
            <a:extLst>
              <a:ext uri="{FF2B5EF4-FFF2-40B4-BE49-F238E27FC236}">
                <a16:creationId xmlns="" xmlns:a16="http://schemas.microsoft.com/office/drawing/2014/main" id="{EB3D713A-D61E-4CB8-8CF4-9AC7266A4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5921971"/>
              </p:ext>
            </p:extLst>
          </p:nvPr>
        </p:nvGraphicFramePr>
        <p:xfrm>
          <a:off x="5334000" y="4248912"/>
          <a:ext cx="3810000" cy="144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8100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Mr. </a:t>
                      </a:r>
                      <a:r>
                        <a:rPr lang="en-US" sz="17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Vinod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700" b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Padmanabhan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Vice President -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Projects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T: 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+91 22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28795505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:+91</a:t>
                      </a:r>
                      <a:r>
                        <a:rPr lang="en-US" sz="17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9819087133</a:t>
                      </a:r>
                      <a:endParaRPr lang="en-US" sz="1700" b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17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hlinkClick r:id="rId7"/>
                        </a:rPr>
                        <a:t>vinod.padmanabhan@mfctransport.com</a:t>
                      </a:r>
                      <a:endParaRPr lang="en-US" sz="17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425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2"/>
          <p:cNvSpPr txBox="1">
            <a:spLocks/>
          </p:cNvSpPr>
          <p:nvPr/>
        </p:nvSpPr>
        <p:spPr>
          <a:xfrm>
            <a:off x="2987823" y="1494204"/>
            <a:ext cx="6156175" cy="5363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Υπότιτλος 2"/>
          <p:cNvSpPr txBox="1">
            <a:spLocks/>
          </p:cNvSpPr>
          <p:nvPr/>
        </p:nvSpPr>
        <p:spPr>
          <a:xfrm>
            <a:off x="3066091" y="1503626"/>
            <a:ext cx="5744023" cy="494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400" dirty="0"/>
          </a:p>
        </p:txBody>
      </p:sp>
      <p:sp>
        <p:nvSpPr>
          <p:cNvPr id="12" name="Υπότιτλος 2"/>
          <p:cNvSpPr txBox="1">
            <a:spLocks/>
          </p:cNvSpPr>
          <p:nvPr/>
        </p:nvSpPr>
        <p:spPr>
          <a:xfrm>
            <a:off x="3066090" y="1503625"/>
            <a:ext cx="6077909" cy="5344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400" dirty="0"/>
          </a:p>
          <a:p>
            <a:pPr algn="l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400" dirty="0"/>
          </a:p>
          <a:p>
            <a:pPr algn="l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400" dirty="0"/>
          </a:p>
          <a:p>
            <a:pPr algn="l"/>
            <a:endParaRPr lang="el-GR" sz="2400" dirty="0"/>
          </a:p>
        </p:txBody>
      </p:sp>
      <p:pic>
        <p:nvPicPr>
          <p:cNvPr id="29" name="Εικόνα 28">
            <a:extLst>
              <a:ext uri="{FF2B5EF4-FFF2-40B4-BE49-F238E27FC236}">
                <a16:creationId xmlns="" xmlns:a16="http://schemas.microsoft.com/office/drawing/2014/main" id="{2F1776F6-59C3-4F25-AA95-44CFE5AC2F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77"/>
            <a:ext cx="9144000" cy="6845046"/>
          </a:xfrm>
          <a:prstGeom prst="rect">
            <a:avLst/>
          </a:prstGeom>
        </p:spPr>
      </p:pic>
      <p:graphicFrame>
        <p:nvGraphicFramePr>
          <p:cNvPr id="8" name="Πίνακας 7">
            <a:extLst>
              <a:ext uri="{FF2B5EF4-FFF2-40B4-BE49-F238E27FC236}">
                <a16:creationId xmlns="" xmlns:a16="http://schemas.microsoft.com/office/drawing/2014/main" id="{06A7B595-5DDB-4D93-A21B-C4EF636BD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7038022"/>
              </p:ext>
            </p:extLst>
          </p:nvPr>
        </p:nvGraphicFramePr>
        <p:xfrm>
          <a:off x="3207600" y="1530000"/>
          <a:ext cx="5936400" cy="853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Project Forwarding, Transportation, </a:t>
                      </a:r>
                      <a:r>
                        <a:rPr lang="en-US" sz="2500" b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Heavylift</a:t>
                      </a:r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10" name="Πίνακας 9">
            <a:extLst>
              <a:ext uri="{FF2B5EF4-FFF2-40B4-BE49-F238E27FC236}">
                <a16:creationId xmlns="" xmlns:a16="http://schemas.microsoft.com/office/drawing/2014/main" id="{61922D1B-4981-461B-8431-048F24650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94204"/>
              </p:ext>
            </p:extLst>
          </p:nvPr>
        </p:nvGraphicFramePr>
        <p:xfrm>
          <a:off x="3207600" y="2422800"/>
          <a:ext cx="5936400" cy="2758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Power: Wind, </a:t>
                      </a:r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Thermal,</a:t>
                      </a:r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Nuclear, Solar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25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Mining</a:t>
                      </a:r>
                    </a:p>
                    <a:p>
                      <a:pPr algn="l"/>
                      <a:r>
                        <a:rPr lang="en-US" sz="25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Military</a:t>
                      </a:r>
                    </a:p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Industrial</a:t>
                      </a:r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Projects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Petrochemical</a:t>
                      </a:r>
                    </a:p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Oil and Gas</a:t>
                      </a:r>
                    </a:p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Infrastructure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11" name="Πίνακας 10">
            <a:extLst>
              <a:ext uri="{FF2B5EF4-FFF2-40B4-BE49-F238E27FC236}">
                <a16:creationId xmlns="" xmlns:a16="http://schemas.microsoft.com/office/drawing/2014/main" id="{02620F2B-630A-4F5A-B22C-06244DA30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1874602"/>
              </p:ext>
            </p:extLst>
          </p:nvPr>
        </p:nvGraphicFramePr>
        <p:xfrm>
          <a:off x="3207600" y="6336000"/>
          <a:ext cx="5936400" cy="472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30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graphicFrame>
        <p:nvGraphicFramePr>
          <p:cNvPr id="13" name="Πίνακας 12">
            <a:extLst>
              <a:ext uri="{FF2B5EF4-FFF2-40B4-BE49-F238E27FC236}">
                <a16:creationId xmlns="" xmlns:a16="http://schemas.microsoft.com/office/drawing/2014/main" id="{14C52A23-22CF-4955-8106-2AC759554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716952"/>
              </p:ext>
            </p:extLst>
          </p:nvPr>
        </p:nvGraphicFramePr>
        <p:xfrm>
          <a:off x="3207600" y="5068800"/>
          <a:ext cx="5936400" cy="472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364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India,</a:t>
                      </a:r>
                      <a:r>
                        <a:rPr lang="en-US" sz="2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Nepal, Bangladesh, </a:t>
                      </a:r>
                      <a:r>
                        <a:rPr lang="en-US" sz="2500" b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Srilanka</a:t>
                      </a:r>
                      <a:endParaRPr lang="en-US" sz="2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sp>
        <p:nvSpPr>
          <p:cNvPr id="15" name="Τίτλος 1">
            <a:extLst>
              <a:ext uri="{FF2B5EF4-FFF2-40B4-BE49-F238E27FC236}">
                <a16:creationId xmlns="" xmlns:a16="http://schemas.microsoft.com/office/drawing/2014/main" id="{A2708558-8681-4752-B3E9-8CA672D09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332656"/>
            <a:ext cx="3600400" cy="76724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THLG member since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Picture 2" descr="C:\Users\Lenovo\Desktop\Website Final Photos\MFC Logo_Final (2).jpg"/>
          <p:cNvPicPr>
            <a:picLocks noChangeAspect="1" noChangeArrowheads="1"/>
          </p:cNvPicPr>
          <p:nvPr/>
        </p:nvPicPr>
        <p:blipFill>
          <a:blip r:embed="rId3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7696200" y="228600"/>
            <a:ext cx="1095554" cy="9834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8056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2"/>
          <p:cNvSpPr txBox="1">
            <a:spLocks/>
          </p:cNvSpPr>
          <p:nvPr/>
        </p:nvSpPr>
        <p:spPr>
          <a:xfrm>
            <a:off x="2987824" y="1494205"/>
            <a:ext cx="5832648" cy="4154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Υπότιτλος 2"/>
          <p:cNvSpPr txBox="1">
            <a:spLocks/>
          </p:cNvSpPr>
          <p:nvPr/>
        </p:nvSpPr>
        <p:spPr>
          <a:xfrm>
            <a:off x="3066091" y="2214284"/>
            <a:ext cx="5744023" cy="4167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/>
              <a:t> 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</p:txBody>
      </p:sp>
      <p:pic>
        <p:nvPicPr>
          <p:cNvPr id="13" name="Εικόνα 12">
            <a:extLst>
              <a:ext uri="{FF2B5EF4-FFF2-40B4-BE49-F238E27FC236}">
                <a16:creationId xmlns="" xmlns:a16="http://schemas.microsoft.com/office/drawing/2014/main" id="{8DF42225-10AB-4BD4-BED1-415A8F92F2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77"/>
            <a:ext cx="9144000" cy="6845046"/>
          </a:xfrm>
          <a:prstGeom prst="rect">
            <a:avLst/>
          </a:prstGeom>
        </p:spPr>
      </p:pic>
      <p:sp>
        <p:nvSpPr>
          <p:cNvPr id="16" name="Τίτλος 1">
            <a:extLst>
              <a:ext uri="{FF2B5EF4-FFF2-40B4-BE49-F238E27FC236}">
                <a16:creationId xmlns="" xmlns:a16="http://schemas.microsoft.com/office/drawing/2014/main" id="{E551E088-8074-403F-86AA-0C23862C4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332656"/>
            <a:ext cx="3600400" cy="76724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THLG member since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Εικόνα 3">
            <a:hlinkClick r:id="rId3"/>
            <a:extLst>
              <a:ext uri="{FF2B5EF4-FFF2-40B4-BE49-F238E27FC236}">
                <a16:creationId xmlns="" xmlns:a16="http://schemas.microsoft.com/office/drawing/2014/main" id="{CC05BD8C-75C8-4293-8CF2-221CD49EF0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8614" y="2800960"/>
            <a:ext cx="2453001" cy="690788"/>
          </a:xfrm>
          <a:prstGeom prst="rect">
            <a:avLst/>
          </a:prstGeom>
        </p:spPr>
      </p:pic>
      <p:pic>
        <p:nvPicPr>
          <p:cNvPr id="17" name="Picture 2" descr="C:\Users\Lenovo\Desktop\Website Final Photos\MFC Logo_Final (2).jpg"/>
          <p:cNvPicPr>
            <a:picLocks noChangeAspect="1" noChangeArrowheads="1"/>
          </p:cNvPicPr>
          <p:nvPr/>
        </p:nvPicPr>
        <p:blipFill>
          <a:blip r:embed="rId5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7696200" y="228600"/>
            <a:ext cx="1095554" cy="983411"/>
          </a:xfrm>
          <a:prstGeom prst="rect">
            <a:avLst/>
          </a:prstGeom>
          <a:noFill/>
        </p:spPr>
      </p:pic>
      <p:pic>
        <p:nvPicPr>
          <p:cNvPr id="19" name="Picture 39" descr="https://encrypted-tbn1.google.com/images?q=tbn:ANd9GcRImo37TjbGZZ8Gqi_CCR0lGwgcpEfzRn3waS9hH0xvpBqUcKDRT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2057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" descr="Doosan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467600" y="2895600"/>
            <a:ext cx="971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7" descr="C:\Documents and Settings\admin\My Documents\My Pictures\Thermax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648200"/>
            <a:ext cx="80962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0" descr="C:\Documents and Settings\admin\My Documents\My Pictures\godrej_logo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3962400"/>
            <a:ext cx="11922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6" descr="LnT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0" y="2895600"/>
            <a:ext cx="706437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86400" y="1676400"/>
            <a:ext cx="1379538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6" descr="Hyundai_Heavy_Industries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29200" y="4800600"/>
            <a:ext cx="16684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3" descr="flsmidthlogo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39000" y="4800600"/>
            <a:ext cx="17081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91400" y="1981200"/>
            <a:ext cx="11557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886200" y="5791200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logo_home.bmp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0" y="3733800"/>
            <a:ext cx="1237336" cy="448001"/>
          </a:xfrm>
          <a:prstGeom prst="rect">
            <a:avLst/>
          </a:prstGeom>
        </p:spPr>
      </p:pic>
      <p:pic>
        <p:nvPicPr>
          <p:cNvPr id="31" name="Picture 30" descr="samsung_eng_logo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124200" y="3886200"/>
            <a:ext cx="1563078" cy="562708"/>
          </a:xfrm>
          <a:prstGeom prst="rect">
            <a:avLst/>
          </a:prstGeom>
        </p:spPr>
      </p:pic>
      <p:pic>
        <p:nvPicPr>
          <p:cNvPr id="32" name="Picture 2" descr="D:\Documents and Settings\admin\Desktop\Picture1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781800" y="5943600"/>
            <a:ext cx="1617662" cy="25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308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2"/>
          <p:cNvSpPr txBox="1">
            <a:spLocks/>
          </p:cNvSpPr>
          <p:nvPr/>
        </p:nvSpPr>
        <p:spPr>
          <a:xfrm>
            <a:off x="3576602" y="1486518"/>
            <a:ext cx="5472608" cy="5255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3F847B47-150C-4843-A28E-2F3CA09431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77"/>
            <a:ext cx="9144000" cy="6845046"/>
          </a:xfrm>
          <a:prstGeom prst="rect">
            <a:avLst/>
          </a:prstGeom>
        </p:spPr>
      </p:pic>
      <p:graphicFrame>
        <p:nvGraphicFramePr>
          <p:cNvPr id="10" name="Πίνακας 9">
            <a:extLst>
              <a:ext uri="{FF2B5EF4-FFF2-40B4-BE49-F238E27FC236}">
                <a16:creationId xmlns="" xmlns:a16="http://schemas.microsoft.com/office/drawing/2014/main" id="{4ED60556-6322-4AC1-88E6-B62CD2B79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6945498"/>
              </p:ext>
            </p:extLst>
          </p:nvPr>
        </p:nvGraphicFramePr>
        <p:xfrm>
          <a:off x="2590800" y="1524000"/>
          <a:ext cx="6553200" cy="10363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553200">
                  <a:extLst>
                    <a:ext uri="{9D8B030D-6E8A-4147-A177-3AD203B41FA5}">
                      <a16:colId xmlns="" xmlns:a16="http://schemas.microsoft.com/office/drawing/2014/main" val="687553849"/>
                    </a:ext>
                  </a:extLst>
                </a:gridCol>
              </a:tblGrid>
              <a:tr h="103632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End to End Supply chain Management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Project Forwarding &amp; Logistics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Transportation – General Cargo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Transportation – ODC &amp; OWC Movements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Sea and Air Charter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Customs Clearance and Consultancy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Route Survey and Feasibility Study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Material Handling and Equipment Hiring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Heavy Haulage and Lifting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Building Jetties and By-Passes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Anchorage Discharge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Multi-Modal Transportation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Placement on Foundation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Inventory and Site Management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22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Warehouse Management</a:t>
                      </a:r>
                      <a:endParaRPr lang="el-GR" sz="22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7382403"/>
                  </a:ext>
                </a:extLst>
              </a:tr>
            </a:tbl>
          </a:graphicData>
        </a:graphic>
      </p:graphicFrame>
      <p:sp>
        <p:nvSpPr>
          <p:cNvPr id="12" name="Τίτλος 1">
            <a:extLst>
              <a:ext uri="{FF2B5EF4-FFF2-40B4-BE49-F238E27FC236}">
                <a16:creationId xmlns="" xmlns:a16="http://schemas.microsoft.com/office/drawing/2014/main" id="{6D11C970-3E8A-4AED-9024-7B2A10147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332656"/>
            <a:ext cx="3600400" cy="76724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THLG member since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2" descr="C:\Users\Lenovo\Desktop\Website Final Photos\MFC Logo_Final (2).jpg"/>
          <p:cNvPicPr>
            <a:picLocks noChangeAspect="1" noChangeArrowheads="1"/>
          </p:cNvPicPr>
          <p:nvPr/>
        </p:nvPicPr>
        <p:blipFill>
          <a:blip r:embed="rId3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7696200" y="228600"/>
            <a:ext cx="1095554" cy="9834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065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2"/>
          <p:cNvSpPr txBox="1">
            <a:spLocks/>
          </p:cNvSpPr>
          <p:nvPr/>
        </p:nvSpPr>
        <p:spPr>
          <a:xfrm>
            <a:off x="3576602" y="1486518"/>
            <a:ext cx="5472608" cy="5255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97256477-E172-462E-8F1C-9687F38943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0" y="10716"/>
            <a:ext cx="9144000" cy="6845046"/>
          </a:xfrm>
          <a:prstGeom prst="rect">
            <a:avLst/>
          </a:prstGeom>
        </p:spPr>
      </p:pic>
      <p:sp>
        <p:nvSpPr>
          <p:cNvPr id="12" name="Τίτλος 1">
            <a:extLst>
              <a:ext uri="{FF2B5EF4-FFF2-40B4-BE49-F238E27FC236}">
                <a16:creationId xmlns="" xmlns:a16="http://schemas.microsoft.com/office/drawing/2014/main" id="{DDE9E259-1C2D-445D-A3F5-AE57E72FF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332656"/>
            <a:ext cx="3600400" cy="76724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INDIA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THLG member since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2011</a:t>
            </a:r>
            <a:endParaRPr lang="el-G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Ορθογώνιο 22">
            <a:hlinkClick r:id="rId4"/>
            <a:extLst>
              <a:ext uri="{FF2B5EF4-FFF2-40B4-BE49-F238E27FC236}">
                <a16:creationId xmlns="" xmlns:a16="http://schemas.microsoft.com/office/drawing/2014/main" id="{655A9DD4-F290-4AAD-AC83-1A16902C0D74}"/>
              </a:ext>
            </a:extLst>
          </p:cNvPr>
          <p:cNvSpPr/>
          <p:nvPr/>
        </p:nvSpPr>
        <p:spPr>
          <a:xfrm>
            <a:off x="44550" y="3063443"/>
            <a:ext cx="1512168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76092"/>
                </a:solidFill>
              </a:rPr>
              <a:t>Nuclear  Power</a:t>
            </a:r>
            <a:endParaRPr lang="en-US" sz="1200" b="1" dirty="0">
              <a:solidFill>
                <a:srgbClr val="376092"/>
              </a:solidFill>
            </a:endParaRPr>
          </a:p>
        </p:txBody>
      </p:sp>
      <p:sp>
        <p:nvSpPr>
          <p:cNvPr id="24" name="Ορθογώνιο 23">
            <a:hlinkClick r:id="rId5"/>
            <a:extLst>
              <a:ext uri="{FF2B5EF4-FFF2-40B4-BE49-F238E27FC236}">
                <a16:creationId xmlns="" xmlns:a16="http://schemas.microsoft.com/office/drawing/2014/main" id="{A40B9C54-F404-4F60-96A3-44F83C0D06F1}"/>
              </a:ext>
            </a:extLst>
          </p:cNvPr>
          <p:cNvSpPr/>
          <p:nvPr/>
        </p:nvSpPr>
        <p:spPr>
          <a:xfrm>
            <a:off x="1556718" y="3063443"/>
            <a:ext cx="15121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76092"/>
                </a:solidFill>
              </a:rPr>
              <a:t>Multi-Modal</a:t>
            </a:r>
            <a:endParaRPr lang="en-US" sz="1200" b="1" dirty="0">
              <a:solidFill>
                <a:srgbClr val="37609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4F1DC0C-4735-460E-B115-40FFA03A575F}"/>
              </a:ext>
            </a:extLst>
          </p:cNvPr>
          <p:cNvSpPr txBox="1"/>
          <p:nvPr/>
        </p:nvSpPr>
        <p:spPr>
          <a:xfrm>
            <a:off x="5214338" y="2202429"/>
            <a:ext cx="255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Join us on social media</a:t>
            </a:r>
            <a:endParaRPr lang="en-US" sz="2000" dirty="0"/>
          </a:p>
        </p:txBody>
      </p:sp>
      <p:pic>
        <p:nvPicPr>
          <p:cNvPr id="4" name="Εικόνα 3">
            <a:hlinkClick r:id="rId6"/>
            <a:extLst>
              <a:ext uri="{FF2B5EF4-FFF2-40B4-BE49-F238E27FC236}">
                <a16:creationId xmlns="" xmlns:a16="http://schemas.microsoft.com/office/drawing/2014/main" id="{E3D2B094-6F0B-4767-A606-EFE8D1407C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9999" y="2695141"/>
            <a:ext cx="396000" cy="396000"/>
          </a:xfrm>
          <a:prstGeom prst="rect">
            <a:avLst/>
          </a:prstGeom>
        </p:spPr>
      </p:pic>
      <p:pic>
        <p:nvPicPr>
          <p:cNvPr id="9" name="Εικόνα 8">
            <a:hlinkClick r:id="rId8"/>
            <a:extLst>
              <a:ext uri="{FF2B5EF4-FFF2-40B4-BE49-F238E27FC236}">
                <a16:creationId xmlns="" xmlns:a16="http://schemas.microsoft.com/office/drawing/2014/main" id="{E07CABEC-5654-42F3-A8E1-CB0D4B1EBB6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4774" y="2695141"/>
            <a:ext cx="435272" cy="396000"/>
          </a:xfrm>
          <a:prstGeom prst="rect">
            <a:avLst/>
          </a:prstGeom>
        </p:spPr>
      </p:pic>
      <p:pic>
        <p:nvPicPr>
          <p:cNvPr id="13" name="Εικόνα 12">
            <a:hlinkClick r:id="rId10"/>
            <a:extLst>
              <a:ext uri="{FF2B5EF4-FFF2-40B4-BE49-F238E27FC236}">
                <a16:creationId xmlns="" xmlns:a16="http://schemas.microsoft.com/office/drawing/2014/main" id="{29B7230B-47D4-444D-B2E9-5E09FBA722B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48553" y="2673541"/>
            <a:ext cx="439200" cy="439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213249B-3607-4BED-BFA9-5825DCCBC869}"/>
              </a:ext>
            </a:extLst>
          </p:cNvPr>
          <p:cNvSpPr txBox="1"/>
          <p:nvPr/>
        </p:nvSpPr>
        <p:spPr>
          <a:xfrm>
            <a:off x="5214338" y="3645450"/>
            <a:ext cx="2664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Visit our Corporate Blog</a:t>
            </a:r>
            <a:endParaRPr lang="en-US" sz="2000" dirty="0"/>
          </a:p>
        </p:txBody>
      </p:sp>
      <p:pic>
        <p:nvPicPr>
          <p:cNvPr id="17" name="Εικόνα 16">
            <a:hlinkClick r:id="rId12"/>
            <a:extLst>
              <a:ext uri="{FF2B5EF4-FFF2-40B4-BE49-F238E27FC236}">
                <a16:creationId xmlns="" xmlns:a16="http://schemas.microsoft.com/office/drawing/2014/main" id="{EA258D95-A771-4D19-B003-0E445161A20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141" y="4154374"/>
            <a:ext cx="440816" cy="4320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07FEC27-4E1A-4FC7-A2FD-D1A1657FEA31}"/>
              </a:ext>
            </a:extLst>
          </p:cNvPr>
          <p:cNvSpPr txBox="1"/>
          <p:nvPr/>
        </p:nvSpPr>
        <p:spPr>
          <a:xfrm>
            <a:off x="170634" y="3645450"/>
            <a:ext cx="3249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Read all about our projects:</a:t>
            </a:r>
            <a:endParaRPr lang="en-US" sz="2000" dirty="0"/>
          </a:p>
        </p:txBody>
      </p:sp>
      <p:pic>
        <p:nvPicPr>
          <p:cNvPr id="19" name="Εικόνα 18">
            <a:hlinkClick r:id="rId14"/>
            <a:extLst>
              <a:ext uri="{FF2B5EF4-FFF2-40B4-BE49-F238E27FC236}">
                <a16:creationId xmlns="" xmlns:a16="http://schemas.microsoft.com/office/drawing/2014/main" id="{B7E18679-053B-47EC-9908-4279AE19C53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0634" y="4100662"/>
            <a:ext cx="646883" cy="3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587727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Participation in other Groups:</a:t>
            </a:r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Ορθογώνιο 24">
            <a:hlinkClick r:id="rId16"/>
            <a:extLst>
              <a:ext uri="{FF2B5EF4-FFF2-40B4-BE49-F238E27FC236}">
                <a16:creationId xmlns="" xmlns:a16="http://schemas.microsoft.com/office/drawing/2014/main" id="{BC78FC09-C99D-41CB-B8D2-205340828FC3}"/>
              </a:ext>
            </a:extLst>
          </p:cNvPr>
          <p:cNvSpPr/>
          <p:nvPr/>
        </p:nvSpPr>
        <p:spPr>
          <a:xfrm>
            <a:off x="3094753" y="3062203"/>
            <a:ext cx="15121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76092"/>
                </a:solidFill>
              </a:rPr>
              <a:t>Transformer</a:t>
            </a:r>
            <a:endParaRPr lang="en-US" sz="1200" b="1" dirty="0">
              <a:solidFill>
                <a:srgbClr val="376092"/>
              </a:solidFill>
            </a:endParaRPr>
          </a:p>
        </p:txBody>
      </p:sp>
      <p:pic>
        <p:nvPicPr>
          <p:cNvPr id="26" name="Picture 2" descr="C:\Users\Lenovo\Desktop\Website Final Photos\MFC Logo_Final (2).jpg"/>
          <p:cNvPicPr>
            <a:picLocks noChangeAspect="1" noChangeArrowheads="1"/>
          </p:cNvPicPr>
          <p:nvPr/>
        </p:nvPicPr>
        <p:blipFill>
          <a:blip r:embed="rId17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7696200" y="228600"/>
            <a:ext cx="1095554" cy="983411"/>
          </a:xfrm>
          <a:prstGeom prst="rect">
            <a:avLst/>
          </a:prstGeom>
          <a:noFill/>
        </p:spPr>
      </p:pic>
      <p:pic>
        <p:nvPicPr>
          <p:cNvPr id="3074" name="Picture 2" descr="Image result for gpln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038601" y="5638799"/>
            <a:ext cx="1600199" cy="685801"/>
          </a:xfrm>
          <a:prstGeom prst="rect">
            <a:avLst/>
          </a:prstGeom>
          <a:noFill/>
        </p:spPr>
      </p:pic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52400" y="2057400"/>
            <a:ext cx="121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9" descr="F:\BELAPUR PHOTOS\photo of kochi port 1\New folder\DSC_0056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447800" y="2057400"/>
            <a:ext cx="1676400" cy="990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200400" y="2057400"/>
            <a:ext cx="1447800" cy="990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2942660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153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INDIA THLG member since 2011</vt:lpstr>
      <vt:lpstr>INDIA THLG member since 2011</vt:lpstr>
      <vt:lpstr>INDIA THLG member since 2011</vt:lpstr>
      <vt:lpstr>INDIA THLG member since 2011</vt:lpstr>
      <vt:lpstr>INDIA THLG member since 2011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 Profile THLG member since 2006</dc:title>
  <dc:creator>user</dc:creator>
  <cp:lastModifiedBy>mentregia</cp:lastModifiedBy>
  <cp:revision>62</cp:revision>
  <cp:lastPrinted>2018-03-23T12:48:57Z</cp:lastPrinted>
  <dcterms:created xsi:type="dcterms:W3CDTF">2017-11-25T11:32:26Z</dcterms:created>
  <dcterms:modified xsi:type="dcterms:W3CDTF">2020-02-17T17:33:46Z</dcterms:modified>
</cp:coreProperties>
</file>